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sto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CED2"/>
          </a:solidFill>
        </a:fill>
      </a:tcStyle>
    </a:wholeTbl>
    <a:band2H>
      <a:tcTxStyle/>
      <a:tcStyle>
        <a:tcBdr/>
        <a:fill>
          <a:solidFill>
            <a:srgbClr val="EBE8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D7"/>
          </a:solidFill>
        </a:fill>
      </a:tcStyle>
    </a:wholeTbl>
    <a:band2H>
      <a:tcTxStyle/>
      <a:tcStyle>
        <a:tcBdr/>
        <a:fill>
          <a:solidFill>
            <a:srgbClr val="E9EA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DDE4"/>
          </a:solidFill>
        </a:fill>
      </a:tcStyle>
    </a:wholeTbl>
    <a:band2H>
      <a:tcTxStyle/>
      <a:tcStyle>
        <a:tcBdr/>
        <a:fill>
          <a:solidFill>
            <a:srgbClr val="F4EF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-859" y="-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sto MT"/>
      </a:defRPr>
    </a:lvl1pPr>
    <a:lvl2pPr indent="228600" latinLnBrk="0">
      <a:defRPr sz="1200">
        <a:latin typeface="+mn-lt"/>
        <a:ea typeface="+mn-ea"/>
        <a:cs typeface="+mn-cs"/>
        <a:sym typeface="Calisto MT"/>
      </a:defRPr>
    </a:lvl2pPr>
    <a:lvl3pPr indent="457200" latinLnBrk="0">
      <a:defRPr sz="1200">
        <a:latin typeface="+mn-lt"/>
        <a:ea typeface="+mn-ea"/>
        <a:cs typeface="+mn-cs"/>
        <a:sym typeface="Calisto MT"/>
      </a:defRPr>
    </a:lvl3pPr>
    <a:lvl4pPr indent="685800" latinLnBrk="0">
      <a:defRPr sz="1200">
        <a:latin typeface="+mn-lt"/>
        <a:ea typeface="+mn-ea"/>
        <a:cs typeface="+mn-cs"/>
        <a:sym typeface="Calisto MT"/>
      </a:defRPr>
    </a:lvl4pPr>
    <a:lvl5pPr indent="914400" latinLnBrk="0">
      <a:defRPr sz="1200">
        <a:latin typeface="+mn-lt"/>
        <a:ea typeface="+mn-ea"/>
        <a:cs typeface="+mn-cs"/>
        <a:sym typeface="Calisto MT"/>
      </a:defRPr>
    </a:lvl5pPr>
    <a:lvl6pPr indent="1143000" latinLnBrk="0">
      <a:defRPr sz="1200">
        <a:latin typeface="+mn-lt"/>
        <a:ea typeface="+mn-ea"/>
        <a:cs typeface="+mn-cs"/>
        <a:sym typeface="Calisto MT"/>
      </a:defRPr>
    </a:lvl6pPr>
    <a:lvl7pPr indent="1371600" latinLnBrk="0">
      <a:defRPr sz="1200">
        <a:latin typeface="+mn-lt"/>
        <a:ea typeface="+mn-ea"/>
        <a:cs typeface="+mn-cs"/>
        <a:sym typeface="Calisto MT"/>
      </a:defRPr>
    </a:lvl7pPr>
    <a:lvl8pPr indent="1600200" latinLnBrk="0">
      <a:defRPr sz="1200">
        <a:latin typeface="+mn-lt"/>
        <a:ea typeface="+mn-ea"/>
        <a:cs typeface="+mn-cs"/>
        <a:sym typeface="Calisto MT"/>
      </a:defRPr>
    </a:lvl8pPr>
    <a:lvl9pPr indent="1828800" latinLnBrk="0">
      <a:defRPr sz="1200">
        <a:latin typeface="+mn-lt"/>
        <a:ea typeface="+mn-ea"/>
        <a:cs typeface="+mn-cs"/>
        <a:sym typeface="Calisto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78425" y="889820"/>
            <a:ext cx="9989575" cy="359860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8425" y="4488426"/>
            <a:ext cx="6991778" cy="130277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700634" y="2293125"/>
            <a:ext cx="10691267" cy="363609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715382" y="1709738"/>
            <a:ext cx="10632069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5382" y="4589462"/>
            <a:ext cx="10632069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1279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5382" y="2128684"/>
            <a:ext cx="5304418" cy="38444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85887" y="929148"/>
            <a:ext cx="10640005" cy="76154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5383" y="1681163"/>
            <a:ext cx="5282193" cy="6572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lvl1pPr>
            <a:lvl2pPr marL="0" indent="45720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lvl2pPr>
            <a:lvl3pPr marL="0" indent="91440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lvl3pPr>
            <a:lvl4pPr marL="0" indent="137160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lvl4pPr>
            <a:lvl5pPr marL="0" indent="182880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65722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600" b="1">
                <a:latin typeface="Univers Condensed"/>
                <a:ea typeface="Univers Condensed"/>
                <a:cs typeface="Univers Condensed"/>
                <a:sym typeface="Univers Condensed"/>
              </a:defRPr>
            </a:pP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678425" y="781664"/>
            <a:ext cx="4093600" cy="122345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8258" y="2315496"/>
            <a:ext cx="4093599" cy="355349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1066800"/>
            <a:ext cx="6172201" cy="4794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6"/>
          <p:cNvSpPr/>
          <p:nvPr/>
        </p:nvSpPr>
        <p:spPr>
          <a:xfrm>
            <a:off x="800100" y="723900"/>
            <a:ext cx="10591801" cy="0"/>
          </a:xfrm>
          <a:prstGeom prst="line">
            <a:avLst/>
          </a:prstGeom>
          <a:ln w="444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traight Connector 7"/>
          <p:cNvSpPr/>
          <p:nvPr/>
        </p:nvSpPr>
        <p:spPr>
          <a:xfrm>
            <a:off x="800100" y="6142780"/>
            <a:ext cx="1059180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58625" y="6347142"/>
            <a:ext cx="332741" cy="383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30" baseline="0">
          <a:solidFill>
            <a:srgbClr val="000000"/>
          </a:solidFill>
          <a:uFillTx/>
          <a:latin typeface="Univers Condensed"/>
          <a:ea typeface="Univers Condensed"/>
          <a:cs typeface="Univers Condensed"/>
          <a:sym typeface="Univers Condensed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4pPr>
      <a:lvl5pPr marL="21553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sto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sto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ctrTitle"/>
          </p:nvPr>
        </p:nvSpPr>
        <p:spPr>
          <a:xfrm>
            <a:off x="678425" y="889820"/>
            <a:ext cx="9989575" cy="3598606"/>
          </a:xfrm>
          <a:prstGeom prst="rect">
            <a:avLst/>
          </a:prstGeom>
        </p:spPr>
        <p:txBody>
          <a:bodyPr/>
          <a:lstStyle/>
          <a:p>
            <a:pPr>
              <a:defRPr sz="4400" spc="0"/>
            </a:pPr>
            <a:r>
              <a:t>Autonomous </a:t>
            </a:r>
            <a:br/>
            <a:r>
              <a:t>Intersection </a:t>
            </a:r>
            <a:br/>
            <a:r>
              <a:t>system</a:t>
            </a:r>
          </a:p>
        </p:txBody>
      </p:sp>
      <p:sp>
        <p:nvSpPr>
          <p:cNvPr id="10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678425" y="4488425"/>
            <a:ext cx="6991778" cy="1302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1200"/>
            </a:pPr>
            <a:r>
              <a:t>By:</a:t>
            </a:r>
          </a:p>
          <a:p>
            <a:pPr>
              <a:lnSpc>
                <a:spcPct val="96000"/>
              </a:lnSpc>
              <a:defRPr sz="1200"/>
            </a:pPr>
            <a:r>
              <a:t>Ahmed Hemly</a:t>
            </a:r>
          </a:p>
          <a:p>
            <a:pPr>
              <a:lnSpc>
                <a:spcPct val="96000"/>
              </a:lnSpc>
              <a:defRPr sz="1200"/>
            </a:pPr>
            <a:r>
              <a:t>Kashif Raza</a:t>
            </a:r>
          </a:p>
          <a:p>
            <a:pPr>
              <a:lnSpc>
                <a:spcPct val="96000"/>
              </a:lnSpc>
              <a:defRPr sz="1200"/>
            </a:pPr>
            <a:r>
              <a:t>Ammar Imran Khan</a:t>
            </a:r>
          </a:p>
        </p:txBody>
      </p:sp>
      <p:pic>
        <p:nvPicPr>
          <p:cNvPr id="108" name="Picture 5" descr="Picture 5"/>
          <p:cNvPicPr>
            <a:picLocks noChangeAspect="1"/>
          </p:cNvPicPr>
          <p:nvPr/>
        </p:nvPicPr>
        <p:blipFill>
          <a:blip r:embed="rId2"/>
          <a:srcRect l="14635" t="16692" r="66650" b="29448"/>
          <a:stretch>
            <a:fillRect/>
          </a:stretch>
        </p:blipFill>
        <p:spPr>
          <a:xfrm>
            <a:off x="6557454" y="1413767"/>
            <a:ext cx="4956121" cy="4030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FREERTOS Implementation</a:t>
            </a:r>
            <a:br/>
            <a:endParaRPr/>
          </a:p>
        </p:txBody>
      </p:sp>
      <p:sp>
        <p:nvSpPr>
          <p:cNvPr id="161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800100" y="2092324"/>
            <a:ext cx="7331075" cy="2231382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900"/>
            </a:pPr>
            <a:r>
              <a:t>Cast “pvParameters” to get the arrival direction (`dir`).</a:t>
            </a:r>
          </a:p>
          <a:p>
            <a:pPr marL="285750" indent="-285750">
              <a:defRPr sz="1900"/>
            </a:pPr>
            <a:r>
              <a:t>Initialize static “carID” for unique car IDs.</a:t>
            </a:r>
          </a:p>
          <a:p>
            <a:pPr marL="285750" indent="-285750">
              <a:defRPr sz="1900"/>
            </a:pPr>
            <a:r>
              <a:t>Create and configure a “Car” instance with ID, direction, destination, and proximity.</a:t>
            </a:r>
          </a:p>
          <a:p>
            <a:pPr marL="285750" indent="-285750">
              <a:defRPr sz="1900"/>
            </a:pPr>
            <a:r>
              <a:t>Send the car to “carQueue”, and print details or an error message.</a:t>
            </a:r>
          </a:p>
        </p:txBody>
      </p:sp>
      <p:pic>
        <p:nvPicPr>
          <p:cNvPr id="16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20" y="1949843"/>
            <a:ext cx="5056881" cy="71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20" y="2877411"/>
            <a:ext cx="4780873" cy="860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FREERTOS Implementation</a:t>
            </a:r>
            <a:br/>
            <a:endParaRPr/>
          </a:p>
        </p:txBody>
      </p:sp>
      <p:sp>
        <p:nvSpPr>
          <p:cNvPr id="166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800101" y="2092325"/>
            <a:ext cx="6714681" cy="3733523"/>
          </a:xfrm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Take the mutex “intersectionMutex” to control access to the intersection.</a:t>
            </a:r>
          </a:p>
          <a:p>
            <a:pPr>
              <a:defRPr sz="1900"/>
            </a:pPr>
            <a:r>
              <a:t>Check if there are cars waiting in the queue “carQueue”.</a:t>
            </a:r>
          </a:p>
          <a:p>
            <a:pPr>
              <a:defRPr sz="1900"/>
            </a:pPr>
            <a:r>
              <a:t>Identify and prioritize the car with the closest proximity to the intersection.</a:t>
            </a:r>
          </a:p>
          <a:p>
            <a:pPr>
              <a:defRPr sz="1900"/>
            </a:pPr>
            <a:r>
              <a:t>Print details of the prioritized car and simulate its passage through the intersection.</a:t>
            </a:r>
          </a:p>
          <a:p>
            <a:pPr>
              <a:defRPr sz="1900"/>
            </a:pPr>
            <a:r>
              <a:t>Release the mutex and wait briefly before checking the queue again.</a:t>
            </a:r>
          </a:p>
        </p:txBody>
      </p:sp>
      <p:pic>
        <p:nvPicPr>
          <p:cNvPr id="167" name="Picture 2" descr="Picture 2"/>
          <p:cNvPicPr>
            <a:picLocks noChangeAspect="1"/>
          </p:cNvPicPr>
          <p:nvPr/>
        </p:nvPicPr>
        <p:blipFill>
          <a:blip r:embed="rId2"/>
          <a:srcRect r="8730"/>
          <a:stretch>
            <a:fillRect/>
          </a:stretch>
        </p:blipFill>
        <p:spPr>
          <a:xfrm>
            <a:off x="7337228" y="2485351"/>
            <a:ext cx="4677219" cy="1887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FREERTOS Implementation</a:t>
            </a:r>
            <a:br/>
            <a:r>
              <a:rPr sz="2000"/>
              <a:t>Results</a:t>
            </a:r>
          </a:p>
        </p:txBody>
      </p:sp>
      <p:pic>
        <p:nvPicPr>
          <p:cNvPr id="170" name="Picture 6" descr="Picture 6"/>
          <p:cNvPicPr>
            <a:picLocks noChangeAspect="1"/>
          </p:cNvPicPr>
          <p:nvPr/>
        </p:nvPicPr>
        <p:blipFill>
          <a:blip r:embed="rId2"/>
          <a:srcRect t="37782"/>
          <a:stretch>
            <a:fillRect/>
          </a:stretch>
        </p:blipFill>
        <p:spPr>
          <a:xfrm>
            <a:off x="1093332" y="2724347"/>
            <a:ext cx="7678887" cy="1898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700635" y="922096"/>
            <a:ext cx="9872672" cy="862317"/>
          </a:xfrm>
          <a:prstGeom prst="rect">
            <a:avLst/>
          </a:prstGeom>
        </p:spPr>
        <p:txBody>
          <a:bodyPr/>
          <a:lstStyle>
            <a:lvl1pPr>
              <a:defRPr sz="3200" spc="0"/>
            </a:lvl1pPr>
          </a:lstStyle>
          <a:p>
            <a:r>
              <a:t>FREERTOS Implementation</a:t>
            </a:r>
          </a:p>
        </p:txBody>
      </p:sp>
      <p:pic>
        <p:nvPicPr>
          <p:cNvPr id="173" name="04.07.2024_00.01.26_REC" descr="04.07.2024_00.01.26_REC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178" y="1626068"/>
            <a:ext cx="8671645" cy="4444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2800" spc="0"/>
            </a:pPr>
            <a:r>
              <a:t>VHDL Implementation</a:t>
            </a:r>
            <a:br/>
            <a:r>
              <a:rPr sz="1900"/>
              <a:t>VHDL Code snippets</a:t>
            </a:r>
            <a:br>
              <a:rPr sz="1900"/>
            </a:br>
            <a:endParaRPr sz="1900"/>
          </a:p>
        </p:txBody>
      </p:sp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/>
          <a:srcRect b="48720"/>
          <a:stretch>
            <a:fillRect/>
          </a:stretch>
        </p:blipFill>
        <p:spPr>
          <a:xfrm>
            <a:off x="406400" y="2633733"/>
            <a:ext cx="4820792" cy="2891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unnamed.png" descr="unnamed.png"/>
          <p:cNvPicPr>
            <a:picLocks noChangeAspect="1"/>
          </p:cNvPicPr>
          <p:nvPr/>
        </p:nvPicPr>
        <p:blipFill>
          <a:blip r:embed="rId3"/>
          <a:srcRect t="50056"/>
          <a:stretch>
            <a:fillRect/>
          </a:stretch>
        </p:blipFill>
        <p:spPr>
          <a:xfrm>
            <a:off x="6327887" y="2535683"/>
            <a:ext cx="5394091" cy="3150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VHDL Implementation</a:t>
            </a:r>
            <a:br/>
            <a:r>
              <a:rPr sz="2000"/>
              <a:t>Simulation</a:t>
            </a:r>
          </a:p>
        </p:txBody>
      </p:sp>
      <p:pic>
        <p:nvPicPr>
          <p:cNvPr id="180" name="WhatsApp Image 2024-07-03 at 17.17.19.jpeg" descr="WhatsApp Image 2024-07-03 at 17.17.19.jpeg"/>
          <p:cNvPicPr>
            <a:picLocks noChangeAspect="1"/>
          </p:cNvPicPr>
          <p:nvPr/>
        </p:nvPicPr>
        <p:blipFill>
          <a:blip r:embed="rId2"/>
          <a:srcRect l="791" t="20428" r="11663" b="39966"/>
          <a:stretch>
            <a:fillRect/>
          </a:stretch>
        </p:blipFill>
        <p:spPr>
          <a:xfrm>
            <a:off x="1083068" y="2106311"/>
            <a:ext cx="9705196" cy="3284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14FF02FA-AA61-59D7-F591-E85F17C2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910" y="1874222"/>
            <a:ext cx="165735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movie.png" descr="pasted-movie.png">
            <a:extLst>
              <a:ext uri="{FF2B5EF4-FFF2-40B4-BE49-F238E27FC236}">
                <a16:creationId xmlns:a16="http://schemas.microsoft.com/office/drawing/2014/main" id="{513D32BF-5559-E02A-FB63-B836214CC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18" y="1874222"/>
            <a:ext cx="165735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movie.png" descr="pasted-movie.png">
            <a:extLst>
              <a:ext uri="{FF2B5EF4-FFF2-40B4-BE49-F238E27FC236}">
                <a16:creationId xmlns:a16="http://schemas.microsoft.com/office/drawing/2014/main" id="{FDF926FC-DDA8-411D-75D6-4B179CDB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677" y="1874222"/>
            <a:ext cx="165735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movie.png" descr="pasted-movie.png">
            <a:extLst>
              <a:ext uri="{FF2B5EF4-FFF2-40B4-BE49-F238E27FC236}">
                <a16:creationId xmlns:a16="http://schemas.microsoft.com/office/drawing/2014/main" id="{A6D2AF9A-D53E-7B1E-04B3-E6313C4C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510" y="3998431"/>
            <a:ext cx="170815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movie.png" descr="pasted-movie.png">
            <a:extLst>
              <a:ext uri="{FF2B5EF4-FFF2-40B4-BE49-F238E27FC236}">
                <a16:creationId xmlns:a16="http://schemas.microsoft.com/office/drawing/2014/main" id="{2E19F078-270B-6FDA-86EF-D9F168F4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143" y="4011131"/>
            <a:ext cx="171450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movie.png" descr="pasted-movie.png">
            <a:extLst>
              <a:ext uri="{FF2B5EF4-FFF2-40B4-BE49-F238E27FC236}">
                <a16:creationId xmlns:a16="http://schemas.microsoft.com/office/drawing/2014/main" id="{29DCA49D-5AE4-0035-2C8E-AFF1A363B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052" y="4011131"/>
            <a:ext cx="1752601" cy="14986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BC31C10-3916-5205-C300-5D39A1DF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Problematic</a:t>
            </a:r>
            <a:r>
              <a:rPr lang="en-US" sz="4000" dirty="0"/>
              <a:t> </a:t>
            </a:r>
            <a:r>
              <a:rPr lang="en-US" sz="3200" dirty="0"/>
              <a:t>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06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4554773" y="2993492"/>
            <a:ext cx="10691266" cy="1371031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"/>
          <p:cNvSpPr txBox="1">
            <a:spLocks noGrp="1"/>
          </p:cNvSpPr>
          <p:nvPr>
            <p:ph type="body" idx="1"/>
          </p:nvPr>
        </p:nvSpPr>
        <p:spPr>
          <a:xfrm>
            <a:off x="838200" y="1616026"/>
            <a:ext cx="11353800" cy="4770539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00" b="1"/>
            </a:pPr>
            <a:r>
              <a:t>Autonomous Vehicles (AVs)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Transforming transportation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Enhancing road safety, reducing traffic congestion, and improving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00"/>
            </a:pPr>
            <a:r>
              <a:t>convenience.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00" b="1"/>
            </a:pPr>
            <a:r>
              <a:t>Intersection Challenges</a:t>
            </a:r>
            <a:r>
              <a:rPr b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endParaRPr b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Critical convergence points for traffic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Need for precise coordination to avoid collisions and minimize delays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Traditional systems are inadequate for AVs' dynamic decision-making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00" b="1"/>
            </a:pPr>
            <a:r>
              <a:t>Proposed Solution</a:t>
            </a:r>
            <a:r>
              <a:rPr b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endParaRPr b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defRPr sz="1900"/>
            </a:pPr>
            <a:r>
              <a:t> Autonomous traffic intersection controller using Vehicle-to-Infrastructure (V2I) communication</a:t>
            </a:r>
          </a:p>
        </p:txBody>
      </p:sp>
      <p:pic>
        <p:nvPicPr>
          <p:cNvPr id="11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898" y="850924"/>
            <a:ext cx="3858324" cy="341249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Box 9"/>
          <p:cNvSpPr txBox="1"/>
          <p:nvPr/>
        </p:nvSpPr>
        <p:spPr>
          <a:xfrm>
            <a:off x="883919" y="850924"/>
            <a:ext cx="60030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Univers Condensed"/>
                <a:ea typeface="Univers Condensed"/>
                <a:cs typeface="Univers Condensed"/>
                <a:sym typeface="Univers Condensed"/>
              </a:defRPr>
            </a:lvl1pPr>
          </a:lstStyle>
          <a:p>
            <a:r>
              <a:rPr dirty="0"/>
              <a:t>MOTIVATION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8356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02336">
              <a:defRPr sz="1408" spc="0"/>
            </a:pPr>
            <a:r>
              <a:rPr sz="3600" dirty="0"/>
              <a:t>Software-MODELLING</a:t>
            </a:r>
            <a:br>
              <a:rPr dirty="0"/>
            </a:br>
            <a:r>
              <a:rPr sz="2200" dirty="0"/>
              <a:t>Use Case Diagram</a:t>
            </a:r>
            <a:br>
              <a:rPr sz="835" dirty="0"/>
            </a:br>
            <a:br>
              <a:rPr sz="835" dirty="0"/>
            </a:br>
            <a:br>
              <a:rPr sz="835" dirty="0"/>
            </a:br>
            <a:endParaRPr sz="835" dirty="0"/>
          </a:p>
        </p:txBody>
      </p:sp>
      <p:pic>
        <p:nvPicPr>
          <p:cNvPr id="115" name="Content Placeholder 3" descr="Content Placeholder 3"/>
          <p:cNvPicPr>
            <a:picLocks noChangeAspect="1"/>
          </p:cNvPicPr>
          <p:nvPr/>
        </p:nvPicPr>
        <p:blipFill>
          <a:blip r:embed="rId2"/>
          <a:srcRect t="20685" b="8018"/>
          <a:stretch>
            <a:fillRect/>
          </a:stretch>
        </p:blipFill>
        <p:spPr>
          <a:xfrm>
            <a:off x="2905182" y="2234641"/>
            <a:ext cx="6381636" cy="3279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8356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65760">
              <a:defRPr sz="1280" spc="0"/>
            </a:pPr>
            <a:r>
              <a:rPr sz="3600" dirty="0"/>
              <a:t>Software-MODELLING</a:t>
            </a:r>
            <a:br>
              <a:rPr dirty="0"/>
            </a:br>
            <a:r>
              <a:rPr sz="2200" dirty="0"/>
              <a:t>Requirement Diagram</a:t>
            </a:r>
            <a:br>
              <a:rPr sz="720" dirty="0"/>
            </a:br>
            <a:br>
              <a:rPr sz="720" dirty="0"/>
            </a:br>
            <a:br>
              <a:rPr sz="720" dirty="0"/>
            </a:br>
            <a:br>
              <a:rPr sz="720" dirty="0"/>
            </a:br>
            <a:endParaRPr sz="720" dirty="0"/>
          </a:p>
        </p:txBody>
      </p:sp>
      <p:pic>
        <p:nvPicPr>
          <p:cNvPr id="11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25" y="1817916"/>
            <a:ext cx="8040951" cy="4117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8356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65760">
              <a:defRPr sz="1280" spc="0"/>
            </a:pPr>
            <a:r>
              <a:rPr sz="3600" dirty="0"/>
              <a:t>Software-MODELLING</a:t>
            </a:r>
            <a:br>
              <a:rPr dirty="0"/>
            </a:br>
            <a:r>
              <a:rPr lang="en-US" sz="2200" dirty="0"/>
              <a:t>STATE MACHINE Diagram</a:t>
            </a:r>
            <a:br>
              <a:rPr lang="en-US" sz="2200" dirty="0"/>
            </a:br>
            <a:br>
              <a:rPr sz="720" dirty="0"/>
            </a:br>
            <a:br>
              <a:rPr sz="720" dirty="0"/>
            </a:br>
            <a:br>
              <a:rPr sz="720" dirty="0"/>
            </a:br>
            <a:endParaRPr sz="720" dirty="0"/>
          </a:p>
        </p:txBody>
      </p:sp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70" y="1599301"/>
            <a:ext cx="2731195" cy="4336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rPr dirty="0" err="1"/>
              <a:t>UpPaal</a:t>
            </a:r>
            <a:r>
              <a:rPr dirty="0"/>
              <a:t> Implementation</a:t>
            </a:r>
            <a:br>
              <a:rPr dirty="0"/>
            </a:br>
            <a:r>
              <a:rPr sz="1800" dirty="0"/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B2E3D-8825-6D05-B5D8-DC7FBEA3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8" t="12396" r="15062" b="4433"/>
          <a:stretch/>
        </p:blipFill>
        <p:spPr>
          <a:xfrm>
            <a:off x="2971800" y="1753744"/>
            <a:ext cx="6248400" cy="41953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rPr dirty="0" err="1"/>
              <a:t>UpPaal</a:t>
            </a:r>
            <a:r>
              <a:rPr dirty="0"/>
              <a:t> Implementation</a:t>
            </a:r>
            <a:br>
              <a:rPr dirty="0"/>
            </a:br>
            <a:r>
              <a:rPr sz="1800" dirty="0"/>
              <a:t>VERIFICATION</a:t>
            </a:r>
          </a:p>
        </p:txBody>
      </p:sp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2"/>
          <a:srcRect l="50000" t="11022" r="3882" b="7283"/>
          <a:stretch>
            <a:fillRect/>
          </a:stretch>
        </p:blipFill>
        <p:spPr>
          <a:xfrm>
            <a:off x="2095568" y="1806974"/>
            <a:ext cx="8000863" cy="4004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FREERTOS Implementation</a:t>
            </a:r>
            <a:br/>
            <a:r>
              <a:rPr sz="2000"/>
              <a:t>Hardware Selection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00099" y="2091955"/>
            <a:ext cx="7331848" cy="421957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Reason to use Arduino Mega</a:t>
            </a:r>
          </a:p>
          <a:p>
            <a:pPr>
              <a:defRPr sz="1900"/>
            </a:pPr>
            <a:r>
              <a:t>Arduino IDE Framework</a:t>
            </a:r>
          </a:p>
          <a:p>
            <a:pPr>
              <a:defRPr sz="1900"/>
            </a:pPr>
            <a:r>
              <a:t>More Flash Memory: 256 KB  , allowing for larger and more complex programs.</a:t>
            </a:r>
          </a:p>
          <a:p>
            <a:pPr>
              <a:defRPr sz="1900"/>
            </a:pPr>
            <a:r>
              <a:t>Greater SRAM: 8 KB , providing more space for variables and better handling of tasks.</a:t>
            </a:r>
          </a:p>
          <a:p>
            <a:pPr>
              <a:defRPr sz="1900"/>
            </a:pPr>
            <a:r>
              <a:t>Increased EEPROM: 4 KB enabling more non-volatile storage.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05" y="1674704"/>
            <a:ext cx="4368129" cy="2247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xfrm>
            <a:off x="700634" y="922096"/>
            <a:ext cx="10691267" cy="1371031"/>
          </a:xfrm>
          <a:prstGeom prst="rect">
            <a:avLst/>
          </a:prstGeom>
        </p:spPr>
        <p:txBody>
          <a:bodyPr/>
          <a:lstStyle/>
          <a:p>
            <a:pPr>
              <a:defRPr sz="3200" spc="0"/>
            </a:pPr>
            <a:r>
              <a:t>FREERTOS Implementation</a:t>
            </a:r>
            <a:br/>
            <a:endParaRPr/>
          </a:p>
        </p:txBody>
      </p:sp>
      <p:sp>
        <p:nvSpPr>
          <p:cNvPr id="134" name="Straight Connector 7"/>
          <p:cNvSpPr/>
          <p:nvPr/>
        </p:nvSpPr>
        <p:spPr>
          <a:xfrm flipV="1">
            <a:off x="3209543" y="3200400"/>
            <a:ext cx="1581914" cy="914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Straight Connector 8"/>
          <p:cNvSpPr/>
          <p:nvPr/>
        </p:nvSpPr>
        <p:spPr>
          <a:xfrm flipV="1">
            <a:off x="4788408" y="2170176"/>
            <a:ext cx="3049" cy="103022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Straight Connector 9"/>
          <p:cNvSpPr/>
          <p:nvPr/>
        </p:nvSpPr>
        <p:spPr>
          <a:xfrm flipV="1">
            <a:off x="3206495" y="4902548"/>
            <a:ext cx="1581913" cy="914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Straight Connector 10"/>
          <p:cNvSpPr/>
          <p:nvPr/>
        </p:nvSpPr>
        <p:spPr>
          <a:xfrm>
            <a:off x="4785359" y="4902548"/>
            <a:ext cx="3049" cy="115078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Straight Connector 11"/>
          <p:cNvSpPr/>
          <p:nvPr/>
        </p:nvSpPr>
        <p:spPr>
          <a:xfrm flipH="1" flipV="1">
            <a:off x="6934200" y="4907121"/>
            <a:ext cx="1670305" cy="457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9" name="Straight Connector 12"/>
          <p:cNvSpPr/>
          <p:nvPr/>
        </p:nvSpPr>
        <p:spPr>
          <a:xfrm>
            <a:off x="6931152" y="4907121"/>
            <a:ext cx="3049" cy="115078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Straight Connector 13"/>
          <p:cNvSpPr/>
          <p:nvPr/>
        </p:nvSpPr>
        <p:spPr>
          <a:xfrm flipV="1">
            <a:off x="6931152" y="3209544"/>
            <a:ext cx="1581913" cy="914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Straight Connector 14"/>
          <p:cNvSpPr/>
          <p:nvPr/>
        </p:nvSpPr>
        <p:spPr>
          <a:xfrm flipH="1" flipV="1">
            <a:off x="8502734" y="3198622"/>
            <a:ext cx="8468" cy="1270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Straight Connector 15"/>
          <p:cNvSpPr/>
          <p:nvPr/>
        </p:nvSpPr>
        <p:spPr>
          <a:xfrm flipV="1">
            <a:off x="6931152" y="2170176"/>
            <a:ext cx="1" cy="10485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" name="Rectangle 16"/>
          <p:cNvSpPr/>
          <p:nvPr/>
        </p:nvSpPr>
        <p:spPr>
          <a:xfrm>
            <a:off x="3206495" y="3475401"/>
            <a:ext cx="1426465" cy="1161289"/>
          </a:xfrm>
          <a:prstGeom prst="rect">
            <a:avLst/>
          </a:prstGeom>
          <a:gradFill>
            <a:gsLst>
              <a:gs pos="0">
                <a:schemeClr val="accent2"/>
              </a:gs>
              <a:gs pos="74000">
                <a:srgbClr val="C6A8BD"/>
              </a:gs>
              <a:gs pos="83000">
                <a:srgbClr val="C6A8BD"/>
              </a:gs>
              <a:gs pos="100000">
                <a:srgbClr val="D9C5D3"/>
              </a:gs>
            </a:gsLst>
            <a:lin ang="5400000"/>
          </a:gra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4" name="Rectangle 17"/>
          <p:cNvSpPr/>
          <p:nvPr/>
        </p:nvSpPr>
        <p:spPr>
          <a:xfrm>
            <a:off x="5146547" y="4909406"/>
            <a:ext cx="1426465" cy="1161289"/>
          </a:xfrm>
          <a:prstGeom prst="rect">
            <a:avLst/>
          </a:prstGeom>
          <a:gradFill>
            <a:gsLst>
              <a:gs pos="0">
                <a:schemeClr val="accent2"/>
              </a:gs>
              <a:gs pos="74000">
                <a:srgbClr val="C6A8BD"/>
              </a:gs>
              <a:gs pos="83000">
                <a:srgbClr val="C6A8BD"/>
              </a:gs>
              <a:gs pos="100000">
                <a:srgbClr val="D9C5D3"/>
              </a:gs>
            </a:gsLst>
            <a:lin ang="5400000"/>
          </a:gra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5" name="Rectangle 18"/>
          <p:cNvSpPr/>
          <p:nvPr/>
        </p:nvSpPr>
        <p:spPr>
          <a:xfrm>
            <a:off x="5146547" y="2170176"/>
            <a:ext cx="1426465" cy="1161289"/>
          </a:xfrm>
          <a:prstGeom prst="rect">
            <a:avLst/>
          </a:prstGeom>
          <a:gradFill>
            <a:gsLst>
              <a:gs pos="0">
                <a:schemeClr val="accent2"/>
              </a:gs>
              <a:gs pos="74000">
                <a:srgbClr val="C6A8BD"/>
              </a:gs>
              <a:gs pos="83000">
                <a:srgbClr val="C6A8BD"/>
              </a:gs>
              <a:gs pos="100000">
                <a:srgbClr val="D9C5D3"/>
              </a:gs>
            </a:gsLst>
            <a:lin ang="5400000"/>
          </a:gra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48" name="Rectangle 19"/>
          <p:cNvGrpSpPr/>
          <p:nvPr/>
        </p:nvGrpSpPr>
        <p:grpSpPr>
          <a:xfrm>
            <a:off x="7008876" y="3461186"/>
            <a:ext cx="1426465" cy="1161289"/>
            <a:chOff x="0" y="0"/>
            <a:chExt cx="1426463" cy="1161288"/>
          </a:xfrm>
        </p:grpSpPr>
        <p:sp>
          <p:nvSpPr>
            <p:cNvPr id="146" name="Rectangle"/>
            <p:cNvSpPr/>
            <p:nvPr/>
          </p:nvSpPr>
          <p:spPr>
            <a:xfrm>
              <a:off x="0" y="-1"/>
              <a:ext cx="1426464" cy="116129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47" name="Cars with Different priorities"/>
            <p:cNvSpPr txBox="1"/>
            <p:nvPr/>
          </p:nvSpPr>
          <p:spPr>
            <a:xfrm>
              <a:off x="52070" y="172973"/>
              <a:ext cx="1322324" cy="81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Cars with Different priorities</a:t>
              </a:r>
            </a:p>
          </p:txBody>
        </p:sp>
      </p:grpSp>
      <p:grpSp>
        <p:nvGrpSpPr>
          <p:cNvPr id="151" name="Oval 20"/>
          <p:cNvGrpSpPr/>
          <p:nvPr/>
        </p:nvGrpSpPr>
        <p:grpSpPr>
          <a:xfrm>
            <a:off x="5059679" y="3566159"/>
            <a:ext cx="1686561" cy="965201"/>
            <a:chOff x="0" y="0"/>
            <a:chExt cx="1686560" cy="965200"/>
          </a:xfrm>
        </p:grpSpPr>
        <p:sp>
          <p:nvSpPr>
            <p:cNvPr id="149" name="Oval"/>
            <p:cNvSpPr/>
            <p:nvPr/>
          </p:nvSpPr>
          <p:spPr>
            <a:xfrm>
              <a:off x="-1" y="0"/>
              <a:ext cx="1686562" cy="965200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100000">
                  <a:srgbClr val="D9C5D3"/>
                </a:gs>
              </a:gsLst>
              <a:lin ang="5400000" scaled="0"/>
            </a:gradFill>
            <a:ln w="12700" cap="flat">
              <a:solidFill>
                <a:srgbClr val="54374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Controller"/>
            <p:cNvSpPr txBox="1"/>
            <p:nvPr/>
          </p:nvSpPr>
          <p:spPr>
            <a:xfrm>
              <a:off x="299061" y="290830"/>
              <a:ext cx="1088438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Controller</a:t>
              </a:r>
            </a:p>
          </p:txBody>
        </p:sp>
      </p:grpSp>
      <p:pic>
        <p:nvPicPr>
          <p:cNvPr id="152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814" y="1714321"/>
            <a:ext cx="4526676" cy="99376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traight Arrow Connector 22"/>
          <p:cNvSpPr/>
          <p:nvPr/>
        </p:nvSpPr>
        <p:spPr>
          <a:xfrm flipH="1">
            <a:off x="8188007" y="2904644"/>
            <a:ext cx="683198" cy="46464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4" name="Rectangle 23"/>
          <p:cNvSpPr/>
          <p:nvPr/>
        </p:nvSpPr>
        <p:spPr>
          <a:xfrm>
            <a:off x="7122159" y="1511309"/>
            <a:ext cx="4947921" cy="1320976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7" name="Oval 24"/>
          <p:cNvGrpSpPr/>
          <p:nvPr/>
        </p:nvGrpSpPr>
        <p:grpSpPr>
          <a:xfrm>
            <a:off x="463295" y="1579898"/>
            <a:ext cx="2743201" cy="1031223"/>
            <a:chOff x="0" y="0"/>
            <a:chExt cx="2743200" cy="1031222"/>
          </a:xfrm>
        </p:grpSpPr>
        <p:sp>
          <p:nvSpPr>
            <p:cNvPr id="155" name="Oval"/>
            <p:cNvSpPr/>
            <p:nvPr/>
          </p:nvSpPr>
          <p:spPr>
            <a:xfrm>
              <a:off x="0" y="-1"/>
              <a:ext cx="2743200" cy="103122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Dynamic Priority Scheduling Algorithm"/>
            <p:cNvSpPr txBox="1"/>
            <p:nvPr/>
          </p:nvSpPr>
          <p:spPr>
            <a:xfrm>
              <a:off x="453801" y="31741"/>
              <a:ext cx="1835598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Dynamic Priority Scheduling Algorithm</a:t>
              </a:r>
            </a:p>
          </p:txBody>
        </p:sp>
      </p:grpSp>
      <p:pic>
        <p:nvPicPr>
          <p:cNvPr id="158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06" y="4531359"/>
            <a:ext cx="2013078" cy="2079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0000FF"/>
      </a:hlink>
      <a:folHlink>
        <a:srgbClr val="FF00FF"/>
      </a:folHlink>
    </a:clrScheme>
    <a:fontScheme name="ChronicleVTI">
      <a:majorFont>
        <a:latin typeface="Helvetica"/>
        <a:ea typeface="Helvetica"/>
        <a:cs typeface="Helvetica"/>
      </a:majorFont>
      <a:minorFont>
        <a:latin typeface="Calisto MT"/>
        <a:ea typeface="Calisto MT"/>
        <a:cs typeface="Calisto MT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sto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sto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0000FF"/>
      </a:hlink>
      <a:folHlink>
        <a:srgbClr val="FF00FF"/>
      </a:folHlink>
    </a:clrScheme>
    <a:fontScheme name="ChronicleVTI">
      <a:majorFont>
        <a:latin typeface="Helvetica"/>
        <a:ea typeface="Helvetica"/>
        <a:cs typeface="Helvetica"/>
      </a:majorFont>
      <a:minorFont>
        <a:latin typeface="Calisto MT"/>
        <a:ea typeface="Calisto MT"/>
        <a:cs typeface="Calisto MT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sto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sto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325</Words>
  <Application>Microsoft Office PowerPoint</Application>
  <PresentationFormat>Widescreen</PresentationFormat>
  <Paragraphs>53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Calisto MT</vt:lpstr>
      <vt:lpstr>Univers Condensed</vt:lpstr>
      <vt:lpstr>ChronicleVTI</vt:lpstr>
      <vt:lpstr>Autonomous  Intersection  system</vt:lpstr>
      <vt:lpstr>PowerPoint Presentation</vt:lpstr>
      <vt:lpstr>Software-MODELLING Use Case Diagram   </vt:lpstr>
      <vt:lpstr>Software-MODELLING Requirement Diagram    </vt:lpstr>
      <vt:lpstr>Software-MODELLING STATE MACHINE Diagram    </vt:lpstr>
      <vt:lpstr>UpPaal Implementation Simulation</vt:lpstr>
      <vt:lpstr>UpPaal Implementation VERIFICATION</vt:lpstr>
      <vt:lpstr>FREERTOS Implementation Hardware Selection</vt:lpstr>
      <vt:lpstr>FREERTOS Implementation </vt:lpstr>
      <vt:lpstr>FREERTOS Implementation </vt:lpstr>
      <vt:lpstr>FREERTOS Implementation </vt:lpstr>
      <vt:lpstr>FREERTOS Implementation Results</vt:lpstr>
      <vt:lpstr>FREERTOS Implementation</vt:lpstr>
      <vt:lpstr>VHDL Implementation VHDL Code snippets </vt:lpstr>
      <vt:lpstr>VHDL Implementation Simulation</vt:lpstr>
      <vt:lpstr>Problematic scenarios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Kashif</cp:lastModifiedBy>
  <cp:revision>3</cp:revision>
  <dcterms:modified xsi:type="dcterms:W3CDTF">2024-07-04T09:35:04Z</dcterms:modified>
</cp:coreProperties>
</file>